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7" r:id="rId1"/>
  </p:sldMasterIdLst>
  <p:sldIdLst>
    <p:sldId id="256" r:id="rId2"/>
    <p:sldId id="257" r:id="rId3"/>
  </p:sldIdLst>
  <p:sldSz cx="7772400" cy="109093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B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4" autoAdjust="0"/>
    <p:restoredTop sz="91321" autoAdjust="0"/>
  </p:normalViewPr>
  <p:slideViewPr>
    <p:cSldViewPr snapToGrid="0">
      <p:cViewPr>
        <p:scale>
          <a:sx n="100" d="100"/>
          <a:sy n="100" d="100"/>
        </p:scale>
        <p:origin x="1122" y="-31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DDC53A-5D5F-056B-AEF5-359A81BE9C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785388"/>
            <a:ext cx="5829300" cy="379805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AE6185-8804-4783-BD40-BC847F467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5729909"/>
            <a:ext cx="5829300" cy="2633888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F546FAE-9119-6048-92D7-9C4FDE862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182184B-2757-5107-6B23-D89B434C1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5349A9-49E9-609E-F91D-B95925034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00059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F34E71-B93D-C312-FF90-39F87A70B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776FD4D-C907-46CA-3A6D-3A2C8D204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59A48F-FA26-CF91-E23E-B7CAAA98E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CBE746-5987-B026-991F-2BF3ADAB4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FC8474-815D-4D6C-2770-C44C36883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46672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F861D0A-47DB-CA57-725D-780167E9F7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62124" y="580819"/>
            <a:ext cx="1675924" cy="924512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9D18392-F802-D65C-567F-4AC873FF85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353" y="580819"/>
            <a:ext cx="4930616" cy="924512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5BECF85-FC8E-DD9B-B033-681BE72AE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3DFFB60-D783-9F0A-47ED-C029C9FD9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E5B76E-3E75-67FF-CD12-F628EF26B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21469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4712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1BDE48-A8F7-AA88-E59D-305D523EB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C7FE5B-3A68-2133-43CE-C0894F9BA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50DCEF-6249-D981-95EE-C1BBF968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0403A4-5B46-F951-DEAA-CED8D4208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5212D3-0611-F4FC-C259-F0CA3E27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89955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D9D111-0B6F-6BD4-B63F-F9CF179F1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4" y="2719751"/>
            <a:ext cx="6703695" cy="4537965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66333D-1420-7C78-F986-00DD0A2F9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04" y="7300646"/>
            <a:ext cx="6703695" cy="2386409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6E7131-8E6B-2604-C5FD-B9D91EF16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F8D970-5B83-98B3-5360-1E592F11A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C8FA5F-E70A-F656-8E74-F476653E0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9956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DC7683-5596-E7F7-AA79-4A3C103ED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D581F89-55CD-BC4B-048C-78131CB0D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353" y="2904096"/>
            <a:ext cx="3303270" cy="6921851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59277E1-BB23-7BE4-1F06-DA2EF8307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4778" y="2904096"/>
            <a:ext cx="3303270" cy="6921851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4A53E97-FF2C-601B-3B4A-5D6E69AEB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1504330-F9FD-AC90-3510-C49FADD51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6FC4BC2-38F0-5FDB-D3A8-A107CA12A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7810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06B740-9656-85CD-4AF8-FA49D1012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580820"/>
            <a:ext cx="6703695" cy="2108627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A2BEBF7-E6E5-49C4-4BE4-E7FF03F58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365" y="2674295"/>
            <a:ext cx="3288089" cy="1310630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149940E-6F1B-C9F4-96CD-078987653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365" y="3984925"/>
            <a:ext cx="3288089" cy="586122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5473EF5-2839-F27B-2628-82115CCC9C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4778" y="2674295"/>
            <a:ext cx="3304282" cy="1310630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92D4A61-D96D-89FC-6BF2-8D5C9C6799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4778" y="3984925"/>
            <a:ext cx="3304282" cy="586122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B91B210-1CA3-667F-845B-68F6D2613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EE89C09-40FD-E044-0D62-6586715AA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F673177-31CE-FA8F-6F3B-05729157F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1266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9A7CEA-787E-F96F-4F30-E583F6B79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1EC0C0A-E975-4042-9FEA-AFCBE368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C8636E2-4FEB-F725-D6F7-F47840159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EB6DA94-D370-72DA-9A62-8D12422C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2335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75C068A-DBFE-2A83-A12A-BBE5ED576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7D79F79-8C04-E8D6-87D7-131A3393E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900C45-A2D9-61E1-F842-5FEC72C82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8362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0B595C-C949-5DD2-01E8-D993923E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727287"/>
            <a:ext cx="2506801" cy="2545503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9173AD-E906-4AD1-7E42-238B0AF4A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2" y="1570738"/>
            <a:ext cx="3934778" cy="7752674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86ADE-2A79-902E-258E-BCF284B0C0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272790"/>
            <a:ext cx="2506801" cy="6063248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63CD7AD-BF84-F195-6A32-6397C30BC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DA7DFDB-86A1-AE3D-E08E-5630E2066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12CC2EE-D8D3-6E22-8B7A-41581433D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9429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2543CA-81A1-E6E6-3329-130032ECC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727287"/>
            <a:ext cx="2506801" cy="2545503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437779E-F1FF-A965-3AE8-EC56256216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4282" y="1570738"/>
            <a:ext cx="3934778" cy="7752674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5F9EC28-0F73-4ED4-D29A-AB82CD93D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272790"/>
            <a:ext cx="2506801" cy="6063248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C67C9D2-3ECB-0573-BE5F-AE388AF08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672C1C8-1DDB-26C5-25DD-89C285D85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2D7C549-C08E-C534-8B59-1BE48FCA4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85679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777AE61-B069-E2BD-DC1C-F92D006B0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80820"/>
            <a:ext cx="6703695" cy="2108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2A96DA4-A317-9E75-F63B-080CB812F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53" y="2904096"/>
            <a:ext cx="6703695" cy="6921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DBA351-57A8-B7E7-58B9-25D8C0C81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353" y="10111306"/>
            <a:ext cx="1748790" cy="5808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9C2F66-E934-3E4E-8C0D-A1136763B5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8" y="10111306"/>
            <a:ext cx="2623185" cy="5808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68109A-8392-2E36-DC25-BCDAE132BC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8" y="10111306"/>
            <a:ext cx="1748790" cy="5808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8683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kumimoji="1"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kumimoji="1"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kumimoji="1"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82930" rtl="0" eaLnBrk="1" latinLnBrk="0" hangingPunct="1"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0BB75D2-67F6-32BD-2B9D-9A1E48C4BB85}"/>
              </a:ext>
            </a:extLst>
          </p:cNvPr>
          <p:cNvSpPr txBox="1"/>
          <p:nvPr/>
        </p:nvSpPr>
        <p:spPr>
          <a:xfrm>
            <a:off x="209961" y="9109092"/>
            <a:ext cx="6932812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【ZOOM</a:t>
            </a:r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視聴のご案内</a:t>
            </a:r>
            <a:r>
              <a:rPr lang="en-US" altLang="ja-JP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endParaRPr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視聴時はマイクをオフに設定お願いします。</a:t>
            </a:r>
            <a:endParaRPr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録音、録画はご遠慮ください。</a:t>
            </a:r>
            <a:endParaRPr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 </a:t>
            </a:r>
            <a:r>
              <a:rPr lang="en-US" altLang="ja-JP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Zoom </a:t>
            </a:r>
            <a:r>
              <a:rPr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ミーティング</a:t>
            </a:r>
          </a:p>
          <a:p>
            <a:r>
              <a:rPr lang="en-US" altLang="ja-JP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https://us06web.zoom.us/j/82883144889?pwd=1fb5q43rzSSi1Aq1rRRKmavQrJGCew.1</a:t>
            </a:r>
          </a:p>
          <a:p>
            <a:r>
              <a:rPr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ミーティング </a:t>
            </a:r>
            <a:r>
              <a:rPr lang="en-US" altLang="ja-JP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ID: 828 8314 4889</a:t>
            </a:r>
          </a:p>
          <a:p>
            <a:r>
              <a:rPr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パスコード</a:t>
            </a:r>
            <a:r>
              <a:rPr lang="en-US" altLang="ja-JP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: 648629</a:t>
            </a:r>
          </a:p>
          <a:p>
            <a:endParaRPr lang="ja-JP" altLang="en-US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E92268E-FFD9-EB15-8BBA-BCDB5367E5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97" t="9664" r="4951" b="9677"/>
          <a:stretch/>
        </p:blipFill>
        <p:spPr>
          <a:xfrm>
            <a:off x="267879" y="761511"/>
            <a:ext cx="7454554" cy="2254536"/>
          </a:xfrm>
          <a:prstGeom prst="rect">
            <a:avLst/>
          </a:prstGeom>
        </p:spPr>
      </p:pic>
      <p:sp>
        <p:nvSpPr>
          <p:cNvPr id="13" name="スクロール: 横 12">
            <a:extLst>
              <a:ext uri="{FF2B5EF4-FFF2-40B4-BE49-F238E27FC236}">
                <a16:creationId xmlns:a16="http://schemas.microsoft.com/office/drawing/2014/main" id="{E49A6FF5-73BA-9E84-63AC-50E885DEC5E9}"/>
              </a:ext>
            </a:extLst>
          </p:cNvPr>
          <p:cNvSpPr/>
          <p:nvPr/>
        </p:nvSpPr>
        <p:spPr>
          <a:xfrm>
            <a:off x="5202865" y="3274928"/>
            <a:ext cx="2063965" cy="1512325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object 20">
            <a:extLst>
              <a:ext uri="{FF2B5EF4-FFF2-40B4-BE49-F238E27FC236}">
                <a16:creationId xmlns:a16="http://schemas.microsoft.com/office/drawing/2014/main" id="{2E5F5774-2FD4-3B41-AFFD-A591FD8D5936}"/>
              </a:ext>
            </a:extLst>
          </p:cNvPr>
          <p:cNvSpPr/>
          <p:nvPr/>
        </p:nvSpPr>
        <p:spPr>
          <a:xfrm>
            <a:off x="10704" y="6766028"/>
            <a:ext cx="7803202" cy="2371767"/>
          </a:xfrm>
          <a:custGeom>
            <a:avLst/>
            <a:gdLst/>
            <a:ahLst/>
            <a:cxnLst/>
            <a:rect l="l" t="t" r="r" b="b"/>
            <a:pathLst>
              <a:path w="7762240" h="1913890">
                <a:moveTo>
                  <a:pt x="7761617" y="1913267"/>
                </a:moveTo>
                <a:lnTo>
                  <a:pt x="0" y="1913267"/>
                </a:lnTo>
                <a:lnTo>
                  <a:pt x="0" y="0"/>
                </a:lnTo>
                <a:lnTo>
                  <a:pt x="7761617" y="0"/>
                </a:lnTo>
                <a:lnTo>
                  <a:pt x="7761617" y="1913267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B52920BF-ADAF-B04B-94EB-8ABD5BEAE9E5}"/>
              </a:ext>
            </a:extLst>
          </p:cNvPr>
          <p:cNvSpPr txBox="1"/>
          <p:nvPr/>
        </p:nvSpPr>
        <p:spPr>
          <a:xfrm>
            <a:off x="1988452" y="413175"/>
            <a:ext cx="4180787" cy="2513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ja-JP" altLang="en-US" sz="15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公益社団法人　広島県社会福祉士会</a:t>
            </a:r>
            <a:endParaRPr sz="1550" b="1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KozGoPr6N-Heavy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8075F687-9BE5-F74B-9B02-09470C55F0BE}"/>
              </a:ext>
            </a:extLst>
          </p:cNvPr>
          <p:cNvSpPr txBox="1"/>
          <p:nvPr/>
        </p:nvSpPr>
        <p:spPr>
          <a:xfrm>
            <a:off x="5773537" y="3954930"/>
            <a:ext cx="1046792" cy="5892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ja-JP" altLang="en-US" sz="3750" b="1" spc="-5" dirty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講座</a:t>
            </a:r>
            <a:endParaRPr sz="3750" b="1" dirty="0">
              <a:solidFill>
                <a:schemeClr val="accent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KozGoPr6N-Heavy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A409B5D2-504A-014D-8F0A-1AC2AB540D03}"/>
              </a:ext>
            </a:extLst>
          </p:cNvPr>
          <p:cNvSpPr txBox="1"/>
          <p:nvPr/>
        </p:nvSpPr>
        <p:spPr>
          <a:xfrm>
            <a:off x="386496" y="4115364"/>
            <a:ext cx="4735723" cy="78162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ja-JP" altLang="en-US" sz="1600" b="1" spc="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会場</a:t>
            </a:r>
            <a:r>
              <a:rPr sz="1600" b="1" spc="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：</a:t>
            </a:r>
            <a:r>
              <a:rPr lang="ja-JP" altLang="en-US" sz="1600" b="1" spc="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広島県社会福祉会館　２</a:t>
            </a:r>
            <a:r>
              <a:rPr lang="en-US" altLang="ja-JP" sz="1600" b="1" spc="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F</a:t>
            </a:r>
            <a:r>
              <a:rPr lang="ja-JP" altLang="en-US" sz="1600" b="1" spc="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　講堂</a:t>
            </a:r>
            <a:endParaRPr lang="en-US" altLang="ja-JP" sz="1600" b="1" spc="3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KozGoPr6N-Heavy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ja-JP" altLang="en-US" sz="1600" b="1" spc="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　　　広島市南区比治山本町</a:t>
            </a:r>
            <a:r>
              <a:rPr lang="en-US" altLang="ja-JP" sz="1600" b="1" spc="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12-2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ja-JP" altLang="en-US" sz="1600" b="1" spc="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　　　定員</a:t>
            </a:r>
            <a:r>
              <a:rPr lang="en-US" altLang="ja-JP" sz="1600" b="1" spc="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80</a:t>
            </a:r>
            <a:r>
              <a:rPr lang="ja-JP" altLang="en-US" sz="1600" b="1" spc="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名</a:t>
            </a:r>
            <a:endParaRPr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KozGoPr6N-Heavy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0C223460-01F4-E047-AEFF-CF0D10A19EC0}"/>
              </a:ext>
            </a:extLst>
          </p:cNvPr>
          <p:cNvSpPr txBox="1"/>
          <p:nvPr/>
        </p:nvSpPr>
        <p:spPr>
          <a:xfrm>
            <a:off x="350585" y="3706964"/>
            <a:ext cx="3864369" cy="3430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15" baseline="-775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1</a:t>
            </a:r>
            <a:r>
              <a:rPr lang="en-US" altLang="ja-JP" sz="3200" b="1" spc="15" baseline="-775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4</a:t>
            </a:r>
            <a:r>
              <a:rPr sz="3200" b="1" spc="15" baseline="-775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:</a:t>
            </a:r>
            <a:r>
              <a:rPr lang="en-US" altLang="ja-JP" sz="3200" b="1" spc="15" baseline="-775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3</a:t>
            </a:r>
            <a:r>
              <a:rPr sz="3200" b="1" spc="15" baseline="-775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0</a:t>
            </a:r>
            <a:r>
              <a:rPr lang="ja-JP" altLang="en-US" sz="3200" b="1" spc="15" baseline="-775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～</a:t>
            </a:r>
            <a:r>
              <a:rPr sz="3200" b="1" spc="15" baseline="-775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15:30</a:t>
            </a:r>
            <a:r>
              <a:rPr lang="ja-JP" altLang="en-US" sz="3200" b="1" spc="15" baseline="-775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　</a:t>
            </a:r>
            <a:endParaRPr sz="3200" b="1" baseline="-7751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KozGoPr6N-Heavy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30CF7D4B-5EC0-CC43-8F1C-49A23FC63CA5}"/>
              </a:ext>
            </a:extLst>
          </p:cNvPr>
          <p:cNvSpPr txBox="1"/>
          <p:nvPr/>
        </p:nvSpPr>
        <p:spPr>
          <a:xfrm>
            <a:off x="2353528" y="7052913"/>
            <a:ext cx="9398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講師</a:t>
            </a:r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略歴</a:t>
            </a:r>
            <a:endParaRPr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KozGoPr6N-Heavy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95CA1863-9DDC-3942-89E7-B97C1E8BCE1E}"/>
              </a:ext>
            </a:extLst>
          </p:cNvPr>
          <p:cNvSpPr txBox="1"/>
          <p:nvPr/>
        </p:nvSpPr>
        <p:spPr>
          <a:xfrm>
            <a:off x="-30802" y="5251828"/>
            <a:ext cx="1545969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6040" algn="ctr">
              <a:lnSpc>
                <a:spcPct val="100000"/>
              </a:lnSpc>
              <a:spcBef>
                <a:spcPts val="125"/>
              </a:spcBef>
            </a:pPr>
            <a:r>
              <a:rPr lang="en-US" altLang="ja-JP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【</a:t>
            </a:r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 講演内容 </a:t>
            </a:r>
            <a:r>
              <a:rPr lang="en-US" altLang="ja-JP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】</a:t>
            </a:r>
            <a:endParaRPr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KozGoPr6N-Heavy"/>
            </a:endParaRPr>
          </a:p>
        </p:txBody>
      </p:sp>
      <p:sp>
        <p:nvSpPr>
          <p:cNvPr id="28" name="object 33">
            <a:extLst>
              <a:ext uri="{FF2B5EF4-FFF2-40B4-BE49-F238E27FC236}">
                <a16:creationId xmlns:a16="http://schemas.microsoft.com/office/drawing/2014/main" id="{33BF50EE-0BAD-6841-9097-A53504AC8295}"/>
              </a:ext>
            </a:extLst>
          </p:cNvPr>
          <p:cNvSpPr/>
          <p:nvPr/>
        </p:nvSpPr>
        <p:spPr>
          <a:xfrm>
            <a:off x="158923" y="6721425"/>
            <a:ext cx="7410888" cy="115569"/>
          </a:xfrm>
          <a:custGeom>
            <a:avLst/>
            <a:gdLst/>
            <a:ahLst/>
            <a:cxnLst/>
            <a:rect l="l" t="t" r="r" b="b"/>
            <a:pathLst>
              <a:path w="6840220">
                <a:moveTo>
                  <a:pt x="0" y="0"/>
                </a:moveTo>
                <a:lnTo>
                  <a:pt x="6839991" y="0"/>
                </a:lnTo>
              </a:path>
            </a:pathLst>
          </a:custGeom>
          <a:ln w="25400">
            <a:solidFill>
              <a:schemeClr val="bg2">
                <a:lumMod val="25000"/>
              </a:schemeClr>
            </a:solidFill>
          </a:ln>
        </p:spPr>
        <p:txBody>
          <a:bodyPr wrap="square" lIns="0" tIns="0" rIns="0" bIns="0" rtlCol="0"/>
          <a:lstStyle/>
          <a:p>
            <a:endParaRPr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9" name="object 8">
            <a:extLst>
              <a:ext uri="{FF2B5EF4-FFF2-40B4-BE49-F238E27FC236}">
                <a16:creationId xmlns:a16="http://schemas.microsoft.com/office/drawing/2014/main" id="{38C46D25-5A29-D64B-BA32-B46473E32E93}"/>
              </a:ext>
            </a:extLst>
          </p:cNvPr>
          <p:cNvSpPr txBox="1"/>
          <p:nvPr/>
        </p:nvSpPr>
        <p:spPr>
          <a:xfrm>
            <a:off x="350584" y="3005216"/>
            <a:ext cx="386437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1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202</a:t>
            </a:r>
            <a:r>
              <a:rPr lang="ja-JP" altLang="en-US" sz="2500" b="1" spc="1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４</a:t>
            </a:r>
            <a:r>
              <a:rPr sz="2500" b="1" spc="15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年</a:t>
            </a:r>
            <a:r>
              <a:rPr sz="2500" b="1" spc="-8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 </a:t>
            </a:r>
            <a:r>
              <a:rPr lang="en-US" altLang="ja-JP" sz="4200" b="1" spc="-5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5</a:t>
            </a:r>
            <a:r>
              <a:rPr sz="2500" b="1" spc="315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月</a:t>
            </a:r>
            <a:r>
              <a:rPr sz="4200" b="1" spc="-385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2</a:t>
            </a:r>
            <a:r>
              <a:rPr lang="en-US" altLang="ja-JP" sz="4200" b="1" spc="-385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6</a:t>
            </a:r>
            <a:r>
              <a:rPr sz="2500" b="1" spc="165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日</a:t>
            </a:r>
            <a:r>
              <a:rPr sz="2500" b="1" spc="5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(</a:t>
            </a:r>
            <a:r>
              <a:rPr lang="ja-JP" altLang="en-US" sz="2500" b="1" spc="15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日</a:t>
            </a:r>
            <a:r>
              <a:rPr lang="en-US" altLang="ja-JP" sz="2500" b="1" spc="15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)</a:t>
            </a:r>
            <a:endParaRPr sz="3225" b="1" baseline="-7751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KozGoPr6N-Heavy"/>
            </a:endParaRPr>
          </a:p>
        </p:txBody>
      </p:sp>
      <p:sp>
        <p:nvSpPr>
          <p:cNvPr id="30" name="object 19">
            <a:extLst>
              <a:ext uri="{FF2B5EF4-FFF2-40B4-BE49-F238E27FC236}">
                <a16:creationId xmlns:a16="http://schemas.microsoft.com/office/drawing/2014/main" id="{90BBF56D-07B4-B345-9BBE-3E921596FD5C}"/>
              </a:ext>
            </a:extLst>
          </p:cNvPr>
          <p:cNvSpPr txBox="1"/>
          <p:nvPr/>
        </p:nvSpPr>
        <p:spPr>
          <a:xfrm>
            <a:off x="5405244" y="7433350"/>
            <a:ext cx="1071079" cy="1545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b="1" spc="-5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uka Gothic Pr6N"/>
              </a:rPr>
              <a:t>(</a:t>
            </a:r>
            <a:r>
              <a:rPr lang="ja-JP" altLang="en-US" sz="900" b="1" spc="-5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uka Gothic Pr6N"/>
              </a:rPr>
              <a:t>やまもと　かつじ</a:t>
            </a:r>
            <a:r>
              <a:rPr sz="900" b="1" spc="-5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uka Gothic Pr6N"/>
              </a:rPr>
              <a:t>)</a:t>
            </a:r>
            <a:endParaRPr sz="900" b="1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Kozuka Gothic Pr6N"/>
            </a:endParaRPr>
          </a:p>
        </p:txBody>
      </p:sp>
      <p:sp>
        <p:nvSpPr>
          <p:cNvPr id="31" name="object 19">
            <a:extLst>
              <a:ext uri="{FF2B5EF4-FFF2-40B4-BE49-F238E27FC236}">
                <a16:creationId xmlns:a16="http://schemas.microsoft.com/office/drawing/2014/main" id="{D9841028-42A8-6B46-8390-0E1B1E272A8B}"/>
              </a:ext>
            </a:extLst>
          </p:cNvPr>
          <p:cNvSpPr txBox="1"/>
          <p:nvPr/>
        </p:nvSpPr>
        <p:spPr>
          <a:xfrm>
            <a:off x="3180526" y="7260263"/>
            <a:ext cx="1941693" cy="43922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ja-JP" altLang="en-US" sz="2750" b="1" spc="25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山本　克司</a:t>
            </a:r>
            <a:endParaRPr sz="900" b="1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Kozuka Gothic Pr6N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E8B12CD-07E8-1048-9A34-3AA2447775B0}"/>
              </a:ext>
            </a:extLst>
          </p:cNvPr>
          <p:cNvSpPr txBox="1"/>
          <p:nvPr/>
        </p:nvSpPr>
        <p:spPr>
          <a:xfrm>
            <a:off x="538286" y="1181704"/>
            <a:ext cx="6728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認知症基本法と</a:t>
            </a:r>
            <a:endParaRPr kumimoji="1" lang="en-US" altLang="ja-JP" sz="4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権利擁護の理解</a:t>
            </a:r>
          </a:p>
        </p:txBody>
      </p:sp>
      <p:sp>
        <p:nvSpPr>
          <p:cNvPr id="38" name="object 6">
            <a:extLst>
              <a:ext uri="{FF2B5EF4-FFF2-40B4-BE49-F238E27FC236}">
                <a16:creationId xmlns:a16="http://schemas.microsoft.com/office/drawing/2014/main" id="{E46AAD1C-FBD4-9840-9F5F-F2A1DA9BEB24}"/>
              </a:ext>
            </a:extLst>
          </p:cNvPr>
          <p:cNvSpPr txBox="1"/>
          <p:nvPr/>
        </p:nvSpPr>
        <p:spPr>
          <a:xfrm>
            <a:off x="5779764" y="3459908"/>
            <a:ext cx="977265" cy="5892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ja-JP" altLang="en-US" sz="3750" b="1" spc="-5" dirty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公開</a:t>
            </a:r>
            <a:endParaRPr sz="3750" b="1" dirty="0">
              <a:solidFill>
                <a:schemeClr val="accent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KozGoPr6N-Heavy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02" y="413082"/>
            <a:ext cx="524728" cy="313630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 rotWithShape="1">
          <a:blip r:embed="rId4"/>
          <a:srcRect l="-9692" t="-235653" r="108600" b="321740"/>
          <a:stretch/>
        </p:blipFill>
        <p:spPr>
          <a:xfrm>
            <a:off x="-3181351" y="8258176"/>
            <a:ext cx="152401" cy="152399"/>
          </a:xfrm>
          <a:prstGeom prst="rect">
            <a:avLst/>
          </a:prstGeom>
        </p:spPr>
      </p:pic>
      <p:sp>
        <p:nvSpPr>
          <p:cNvPr id="39" name="object 21">
            <a:extLst>
              <a:ext uri="{FF2B5EF4-FFF2-40B4-BE49-F238E27FC236}">
                <a16:creationId xmlns:a16="http://schemas.microsoft.com/office/drawing/2014/main" id="{2FEEC508-352C-204F-A776-253085137023}"/>
              </a:ext>
            </a:extLst>
          </p:cNvPr>
          <p:cNvSpPr txBox="1"/>
          <p:nvPr/>
        </p:nvSpPr>
        <p:spPr>
          <a:xfrm>
            <a:off x="2353528" y="7694224"/>
            <a:ext cx="5304572" cy="148694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ja-JP" altLang="en-US" sz="1200" b="1" spc="35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uka Gothic Pr6N"/>
              </a:rPr>
              <a:t>略歴</a:t>
            </a:r>
            <a:endParaRPr lang="en-US" altLang="ja-JP" sz="1200" b="1" spc="35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Kozuka Gothic Pr6N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ja-JP" altLang="en-US" sz="1200" b="1" spc="35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uka Gothic Pr6N"/>
              </a:rPr>
              <a:t>安田女子大学現代ビジネス学部教授、博士（社会福祉学）、社会福祉士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ja-JP" altLang="en-US" sz="1200" b="1" spc="35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uka Gothic Pr6N"/>
              </a:rPr>
              <a:t>愛媛県松山市出身。早稲田大学大学院法学研究科で法学を研究、佛教大学大学院社会福祉学研究科で社会福祉学を研究。法学と社会福祉学の学際領域である「権利擁護」が専門分野。特に、認知症高齢者の人権保障・権利擁護に造詣が深い。愛媛県福祉サービス利用援助事業契約締結審査会委員長、愛媛県人権施策推進協議会会長、日本高齢者虐待防止学会理事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endParaRPr lang="ja-JP" altLang="en-US" sz="900" b="1" spc="35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Kozuka Gothic Pr6N"/>
            </a:endParaRP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1C371FE4-7654-66B4-FC88-72F419B0D089}"/>
              </a:ext>
            </a:extLst>
          </p:cNvPr>
          <p:cNvSpPr txBox="1"/>
          <p:nvPr/>
        </p:nvSpPr>
        <p:spPr>
          <a:xfrm>
            <a:off x="386496" y="4898329"/>
            <a:ext cx="6122310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ZOOM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でも配信いたします（</a:t>
            </a:r>
            <a:r>
              <a:rPr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ZOOM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定員</a:t>
            </a:r>
            <a:r>
              <a:rPr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100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名）</a:t>
            </a:r>
            <a:endParaRPr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KozGoPr6N-Heavy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2FD5BA3-E00A-F8EB-795D-836B3C3284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827" y="6866345"/>
            <a:ext cx="1789950" cy="224421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41F12A4-ED18-FFB0-3197-A5A6688693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4561" y="9134859"/>
            <a:ext cx="1371442" cy="1371442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F2663E43-FBFE-1916-1509-01D1F000E4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2636" y="9280004"/>
            <a:ext cx="1520229" cy="855129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90B474F2-A88E-2F8F-CA49-593758DB0D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6580" y="8867241"/>
            <a:ext cx="1670449" cy="1670449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C8D83B6-ADB5-420C-6F65-82B9A7EC94B9}"/>
              </a:ext>
            </a:extLst>
          </p:cNvPr>
          <p:cNvSpPr txBox="1"/>
          <p:nvPr/>
        </p:nvSpPr>
        <p:spPr>
          <a:xfrm>
            <a:off x="162716" y="5513549"/>
            <a:ext cx="74991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2024</a:t>
            </a:r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日に「共生社会の実現を推進するための認知症基本法」（認知症基本法）が施行されました。</a:t>
            </a:r>
            <a:endParaRPr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この度の講座では権利擁護の視点で解説頂きます。</a:t>
            </a:r>
            <a:endParaRPr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た、その基本理念には「全ての認知症の人が、基本的人権を享有する個人として、自らの意思によって日常生活及び社会生活を営むことができる」とあります。高齢者認知症に限らず若年性認知症にも言及頂く予定です。　</a:t>
            </a:r>
            <a:endParaRPr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皆さまのご参加をお待ちしております。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5954" y="704916"/>
            <a:ext cx="9191623" cy="504186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498" y="10131838"/>
            <a:ext cx="7949060" cy="777462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709783" y="1661089"/>
            <a:ext cx="658112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●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Google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フォーム（下記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QR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コード）にご入力ください。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 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FAX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によるお申込みも受け付けます。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申し込み期限は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23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日（水）です。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本講座はどなたでもお申込みできます。参加費は無料です。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会場参加、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ZOOM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視聴のいずれかを選択ください。</a:t>
            </a:r>
          </a:p>
          <a:p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定員に達しますと受付けを終了させて頂くことがあります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参加人数の把握のためお申し込みをお願いします。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object 20">
            <a:extLst>
              <a:ext uri="{FF2B5EF4-FFF2-40B4-BE49-F238E27FC236}">
                <a16:creationId xmlns:a16="http://schemas.microsoft.com/office/drawing/2014/main" id="{2E5F5774-2FD4-3B41-AFFD-A591FD8D5936}"/>
              </a:ext>
            </a:extLst>
          </p:cNvPr>
          <p:cNvSpPr/>
          <p:nvPr/>
        </p:nvSpPr>
        <p:spPr>
          <a:xfrm>
            <a:off x="-66676" y="-45009"/>
            <a:ext cx="7839075" cy="1454491"/>
          </a:xfrm>
          <a:custGeom>
            <a:avLst/>
            <a:gdLst/>
            <a:ahLst/>
            <a:cxnLst/>
            <a:rect l="l" t="t" r="r" b="b"/>
            <a:pathLst>
              <a:path w="7762240" h="1913890">
                <a:moveTo>
                  <a:pt x="7761617" y="1913267"/>
                </a:moveTo>
                <a:lnTo>
                  <a:pt x="0" y="1913267"/>
                </a:lnTo>
                <a:lnTo>
                  <a:pt x="0" y="0"/>
                </a:lnTo>
                <a:lnTo>
                  <a:pt x="7761617" y="0"/>
                </a:lnTo>
                <a:lnTo>
                  <a:pt x="7761617" y="1913267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図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6" y="4982867"/>
            <a:ext cx="6889750" cy="23912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角丸四角形 14"/>
          <p:cNvSpPr>
            <a:spLocks noChangeArrowheads="1"/>
          </p:cNvSpPr>
          <p:nvPr/>
        </p:nvSpPr>
        <p:spPr bwMode="auto">
          <a:xfrm>
            <a:off x="4029076" y="5221994"/>
            <a:ext cx="3245316" cy="61242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ja-JP" sz="1100" kern="100" dirty="0">
                <a:effectLst/>
                <a:latin typeface="Century" panose="020406040505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公益社団法人　</a:t>
            </a:r>
            <a:endParaRPr lang="ja-JP" sz="11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177800" algn="ctr">
              <a:spcAft>
                <a:spcPts val="0"/>
              </a:spcAft>
            </a:pPr>
            <a:r>
              <a:rPr lang="ja-JP" sz="1100" kern="100" dirty="0">
                <a:effectLst/>
                <a:latin typeface="Century" panose="020406040505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広島県社会福祉士会事務局　行</a:t>
            </a:r>
            <a:endParaRPr lang="ja-JP" sz="11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ja-JP" sz="1100" kern="100" dirty="0">
                <a:effectLst/>
                <a:latin typeface="Century" panose="020406040505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【</a:t>
            </a:r>
            <a:r>
              <a:rPr lang="en-US" sz="11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FAX</a:t>
            </a:r>
            <a:r>
              <a:rPr lang="ja-JP" sz="11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：</a:t>
            </a:r>
            <a:r>
              <a:rPr lang="en-US" sz="11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082</a:t>
            </a:r>
            <a:r>
              <a:rPr lang="ja-JP" sz="11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－</a:t>
            </a:r>
            <a:r>
              <a:rPr lang="en-US" sz="11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254</a:t>
            </a:r>
            <a:r>
              <a:rPr lang="ja-JP" sz="11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－</a:t>
            </a:r>
            <a:r>
              <a:rPr lang="en-US" sz="11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3018</a:t>
            </a:r>
            <a:r>
              <a:rPr lang="ja-JP" sz="1100" kern="100" dirty="0">
                <a:effectLst/>
                <a:latin typeface="Century" panose="020406040505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】</a:t>
            </a:r>
            <a:endParaRPr lang="ja-JP" sz="11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171775"/>
              </p:ext>
            </p:extLst>
          </p:nvPr>
        </p:nvGraphicFramePr>
        <p:xfrm>
          <a:off x="495146" y="6113154"/>
          <a:ext cx="6809425" cy="3497693"/>
        </p:xfrm>
        <a:graphic>
          <a:graphicData uri="http://schemas.openxmlformats.org/drawingml/2006/table">
            <a:tbl>
              <a:tblPr firstRow="1" firstCol="1" bandRow="1"/>
              <a:tblGrid>
                <a:gridCol w="901207">
                  <a:extLst>
                    <a:ext uri="{9D8B030D-6E8A-4147-A177-3AD203B41FA5}">
                      <a16:colId xmlns:a16="http://schemas.microsoft.com/office/drawing/2014/main" val="1592186534"/>
                    </a:ext>
                  </a:extLst>
                </a:gridCol>
                <a:gridCol w="2954109">
                  <a:extLst>
                    <a:ext uri="{9D8B030D-6E8A-4147-A177-3AD203B41FA5}">
                      <a16:colId xmlns:a16="http://schemas.microsoft.com/office/drawing/2014/main" val="1620471615"/>
                    </a:ext>
                  </a:extLst>
                </a:gridCol>
                <a:gridCol w="2954109">
                  <a:extLst>
                    <a:ext uri="{9D8B030D-6E8A-4147-A177-3AD203B41FA5}">
                      <a16:colId xmlns:a16="http://schemas.microsoft.com/office/drawing/2014/main" val="1709571663"/>
                    </a:ext>
                  </a:extLst>
                </a:gridCol>
              </a:tblGrid>
              <a:tr h="382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0" dirty="0">
                          <a:solidFill>
                            <a:srgbClr val="333333"/>
                          </a:solidFill>
                          <a:effectLst/>
                          <a:latin typeface="Century" panose="02040604050505020304" pitchFamily="18" charset="0"/>
                          <a:ea typeface="HG丸ｺﾞｼｯｸM-PRO" panose="020F0600000000000000" pitchFamily="50" charset="-128"/>
                          <a:cs typeface="Helvetica" panose="020B0604020202020204" pitchFamily="34" charset="0"/>
                        </a:rPr>
                        <a:t>フリガナ</a:t>
                      </a: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333333"/>
                          </a:solidFill>
                          <a:effectLst/>
                          <a:latin typeface="HG丸ｺﾞｼｯｸM-PRO" panose="020F0600000000000000" pitchFamily="50" charset="-128"/>
                          <a:ea typeface="ＭＳ 明朝" panose="02020609040205080304" pitchFamily="17" charset="-128"/>
                          <a:cs typeface="Helvetica" panose="020B0604020202020204" pitchFamily="34" charset="0"/>
                        </a:rPr>
                        <a:t> </a:t>
                      </a: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170935"/>
                  </a:ext>
                </a:extLst>
              </a:tr>
              <a:tr h="846856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0" dirty="0">
                          <a:solidFill>
                            <a:srgbClr val="333333"/>
                          </a:solidFill>
                          <a:effectLst/>
                          <a:latin typeface="Century" panose="02040604050505020304" pitchFamily="18" charset="0"/>
                          <a:ea typeface="HG丸ｺﾞｼｯｸM-PRO" panose="020F0600000000000000" pitchFamily="50" charset="-128"/>
                          <a:cs typeface="Helvetica" panose="020B0604020202020204" pitchFamily="34" charset="0"/>
                        </a:rPr>
                        <a:t>氏名</a:t>
                      </a: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333333"/>
                          </a:solidFill>
                          <a:effectLst/>
                          <a:latin typeface="HG丸ｺﾞｼｯｸM-PRO" panose="020F0600000000000000" pitchFamily="50" charset="-128"/>
                          <a:ea typeface="ＭＳ 明朝" panose="02020609040205080304" pitchFamily="17" charset="-128"/>
                          <a:cs typeface="Helvetica" panose="020B0604020202020204" pitchFamily="34" charset="0"/>
                        </a:rPr>
                        <a:t> </a:t>
                      </a: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475688"/>
                  </a:ext>
                </a:extLst>
              </a:tr>
              <a:tr h="771140">
                <a:tc rowSpan="4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333333"/>
                          </a:solidFill>
                          <a:effectLst/>
                          <a:latin typeface="HG丸ｺﾞｼｯｸM-PRO" panose="020F0600000000000000" pitchFamily="50" charset="-128"/>
                          <a:ea typeface="ＭＳ 明朝" panose="02020609040205080304" pitchFamily="17" charset="-128"/>
                          <a:cs typeface="Helvetica" panose="020B0604020202020204" pitchFamily="34" charset="0"/>
                        </a:rPr>
                        <a:t> </a:t>
                      </a: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333333"/>
                          </a:solidFill>
                          <a:effectLst/>
                          <a:latin typeface="HG丸ｺﾞｼｯｸM-PRO" panose="020F0600000000000000" pitchFamily="50" charset="-128"/>
                          <a:ea typeface="ＭＳ 明朝" panose="02020609040205080304" pitchFamily="17" charset="-128"/>
                          <a:cs typeface="Helvetica" panose="020B0604020202020204" pitchFamily="34" charset="0"/>
                        </a:rPr>
                        <a:t> </a:t>
                      </a: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0" dirty="0">
                          <a:solidFill>
                            <a:srgbClr val="333333"/>
                          </a:solidFill>
                          <a:effectLst/>
                          <a:latin typeface="Century" panose="02040604050505020304" pitchFamily="18" charset="0"/>
                          <a:ea typeface="HG丸ｺﾞｼｯｸM-PRO" panose="020F0600000000000000" pitchFamily="50" charset="-128"/>
                          <a:cs typeface="Helvetica" panose="020B0604020202020204" pitchFamily="34" charset="0"/>
                        </a:rPr>
                        <a:t>連絡先</a:t>
                      </a: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ja-JP" sz="1600" kern="0" dirty="0">
                          <a:solidFill>
                            <a:srgbClr val="333333"/>
                          </a:solidFill>
                          <a:effectLst/>
                          <a:latin typeface="Century" panose="02040604050505020304" pitchFamily="18" charset="0"/>
                          <a:ea typeface="HG丸ｺﾞｼｯｸM-PRO" panose="020F0600000000000000" pitchFamily="50" charset="-128"/>
                          <a:cs typeface="Helvetica" panose="020B0604020202020204" pitchFamily="34" charset="0"/>
                        </a:rPr>
                        <a:t>住所</a:t>
                      </a: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200" kern="0" dirty="0">
                          <a:solidFill>
                            <a:srgbClr val="333333"/>
                          </a:solidFill>
                          <a:effectLst/>
                          <a:latin typeface="Century" panose="02040604050505020304" pitchFamily="18" charset="0"/>
                          <a:ea typeface="HG丸ｺﾞｼｯｸM-PRO" panose="020F0600000000000000" pitchFamily="50" charset="-128"/>
                          <a:cs typeface="Helvetica" panose="020B0604020202020204" pitchFamily="34" charset="0"/>
                        </a:rPr>
                        <a:t>〒</a:t>
                      </a: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0103354"/>
                  </a:ext>
                </a:extLst>
              </a:tr>
              <a:tr h="49914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ja-JP" sz="1600" kern="0">
                          <a:solidFill>
                            <a:srgbClr val="333333"/>
                          </a:solidFill>
                          <a:effectLst/>
                          <a:latin typeface="Century" panose="02040604050505020304" pitchFamily="18" charset="0"/>
                          <a:ea typeface="HG丸ｺﾞｼｯｸM-PRO" panose="020F0600000000000000" pitchFamily="50" charset="-128"/>
                          <a:cs typeface="Helvetica" panose="020B0604020202020204" pitchFamily="34" charset="0"/>
                        </a:rPr>
                        <a:t>電話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333333"/>
                          </a:solidFill>
                          <a:effectLst/>
                          <a:latin typeface="HG丸ｺﾞｼｯｸM-PRO" panose="020F0600000000000000" pitchFamily="50" charset="-128"/>
                          <a:ea typeface="ＭＳ 明朝" panose="02020609040205080304" pitchFamily="17" charset="-128"/>
                          <a:cs typeface="Helvetica" panose="020B0604020202020204" pitchFamily="34" charset="0"/>
                        </a:rPr>
                        <a:t> </a:t>
                      </a: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969299"/>
                  </a:ext>
                </a:extLst>
              </a:tr>
              <a:tr h="49914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ja-JP" sz="1600" kern="0" dirty="0">
                          <a:solidFill>
                            <a:srgbClr val="333333"/>
                          </a:solidFill>
                          <a:effectLst/>
                          <a:latin typeface="Century" panose="02040604050505020304" pitchFamily="18" charset="0"/>
                          <a:ea typeface="HG丸ｺﾞｼｯｸM-PRO" panose="020F0600000000000000" pitchFamily="50" charset="-128"/>
                          <a:cs typeface="Helvetica" panose="020B0604020202020204" pitchFamily="34" charset="0"/>
                        </a:rPr>
                        <a:t>職名</a:t>
                      </a:r>
                      <a:r>
                        <a:rPr lang="ja-JP" sz="1400" kern="0" dirty="0">
                          <a:solidFill>
                            <a:srgbClr val="333333"/>
                          </a:solidFill>
                          <a:effectLst/>
                          <a:latin typeface="Century" panose="02040604050505020304" pitchFamily="18" charset="0"/>
                          <a:ea typeface="HG丸ｺﾞｼｯｸM-PRO" panose="020F0600000000000000" pitchFamily="50" charset="-128"/>
                          <a:cs typeface="Helvetica" panose="020B0604020202020204" pitchFamily="34" charset="0"/>
                        </a:rPr>
                        <a:t>（職種）</a:t>
                      </a: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333333"/>
                          </a:solidFill>
                          <a:effectLst/>
                          <a:latin typeface="HG丸ｺﾞｼｯｸM-PRO" panose="020F0600000000000000" pitchFamily="50" charset="-128"/>
                          <a:ea typeface="ＭＳ 明朝" panose="02020609040205080304" pitchFamily="17" charset="-128"/>
                          <a:cs typeface="Helvetica" panose="020B0604020202020204" pitchFamily="34" charset="0"/>
                        </a:rPr>
                        <a:t> </a:t>
                      </a: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670979"/>
                  </a:ext>
                </a:extLst>
              </a:tr>
              <a:tr h="49914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ja-JP" sz="1600" kern="0" dirty="0">
                          <a:solidFill>
                            <a:srgbClr val="333333"/>
                          </a:solidFill>
                          <a:effectLst/>
                          <a:latin typeface="Century" panose="02040604050505020304" pitchFamily="18" charset="0"/>
                          <a:ea typeface="HG丸ｺﾞｼｯｸM-PRO" panose="020F0600000000000000" pitchFamily="50" charset="-128"/>
                          <a:cs typeface="Helvetica" panose="020B0604020202020204" pitchFamily="34" charset="0"/>
                        </a:rPr>
                        <a:t>所属先名称</a:t>
                      </a: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333333"/>
                          </a:solidFill>
                          <a:effectLst/>
                          <a:latin typeface="HG丸ｺﾞｼｯｸM-PRO" panose="020F0600000000000000" pitchFamily="50" charset="-128"/>
                          <a:ea typeface="ＭＳ 明朝" panose="02020609040205080304" pitchFamily="17" charset="-128"/>
                          <a:cs typeface="Helvetica" panose="020B0604020202020204" pitchFamily="34" charset="0"/>
                        </a:rPr>
                        <a:t> </a:t>
                      </a: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291838"/>
                  </a:ext>
                </a:extLst>
              </a:tr>
            </a:tbl>
          </a:graphicData>
        </a:graphic>
      </p:graphicFrame>
      <p:sp>
        <p:nvSpPr>
          <p:cNvPr id="25" name="角丸四角形 24"/>
          <p:cNvSpPr>
            <a:spLocks noChangeArrowheads="1"/>
          </p:cNvSpPr>
          <p:nvPr/>
        </p:nvSpPr>
        <p:spPr bwMode="auto">
          <a:xfrm>
            <a:off x="495146" y="5221993"/>
            <a:ext cx="3245316" cy="61242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altLang="ja-JP" sz="36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FAX</a:t>
            </a:r>
            <a:r>
              <a:rPr lang="ja-JP" altLang="en-US" sz="36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申込書</a:t>
            </a:r>
            <a:endParaRPr lang="ja-JP" sz="36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6" name="object 9">
            <a:extLst>
              <a:ext uri="{FF2B5EF4-FFF2-40B4-BE49-F238E27FC236}">
                <a16:creationId xmlns:a16="http://schemas.microsoft.com/office/drawing/2014/main" id="{E039DB85-2531-5045-A6B4-A1B27A3E1EC4}"/>
              </a:ext>
            </a:extLst>
          </p:cNvPr>
          <p:cNvSpPr txBox="1"/>
          <p:nvPr/>
        </p:nvSpPr>
        <p:spPr>
          <a:xfrm>
            <a:off x="358830" y="9813366"/>
            <a:ext cx="5273000" cy="23083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en-US" altLang="ja-JP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※</a:t>
            </a:r>
            <a:r>
              <a:rPr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申込書に記載された個人情報は、本講座のみで使用します。</a:t>
            </a:r>
            <a:endParaRPr sz="1400" b="1" i="1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KozGoPr6N-Heavy"/>
            </a:endParaRPr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E039DB85-2531-5045-A6B4-A1B27A3E1EC4}"/>
              </a:ext>
            </a:extLst>
          </p:cNvPr>
          <p:cNvSpPr txBox="1"/>
          <p:nvPr/>
        </p:nvSpPr>
        <p:spPr>
          <a:xfrm>
            <a:off x="501026" y="130400"/>
            <a:ext cx="6535086" cy="114903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2024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年</a:t>
            </a:r>
            <a:r>
              <a:rPr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5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月</a:t>
            </a:r>
            <a:r>
              <a:rPr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26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日　公開講座　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KozGoPr6N-Heavy"/>
            </a:endParaRPr>
          </a:p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「認知症基本法と権利擁護の理解」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KozGoPr6N-Heavy"/>
            </a:endParaRPr>
          </a:p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申し込み方法</a:t>
            </a:r>
            <a:endParaRPr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KozGoPr6N-Heavy"/>
            </a:endParaRPr>
          </a:p>
        </p:txBody>
      </p:sp>
      <p:sp>
        <p:nvSpPr>
          <p:cNvPr id="19" name="object 31">
            <a:extLst>
              <a:ext uri="{FF2B5EF4-FFF2-40B4-BE49-F238E27FC236}">
                <a16:creationId xmlns:a16="http://schemas.microsoft.com/office/drawing/2014/main" id="{9ADAF8A4-B72B-6E48-B5FC-DC7E2ADF9459}"/>
              </a:ext>
            </a:extLst>
          </p:cNvPr>
          <p:cNvSpPr txBox="1"/>
          <p:nvPr/>
        </p:nvSpPr>
        <p:spPr>
          <a:xfrm>
            <a:off x="481487" y="10356070"/>
            <a:ext cx="6809425" cy="26096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ja-JP" altLang="en-US" sz="1600" b="1" spc="5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uka Gothic Pr6N"/>
              </a:rPr>
              <a:t>問合せ先　公益社団法人広島県社会福祉士会　事務局 </a:t>
            </a:r>
            <a:r>
              <a:rPr lang="en-US" altLang="ja-JP" sz="1600" b="1" spc="5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uka Gothic Pr6N"/>
              </a:rPr>
              <a:t>082-254-3019</a:t>
            </a:r>
            <a:endParaRPr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Kozuka Gothic Pr6N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E039DB85-2531-5045-A6B4-A1B27A3E1EC4}"/>
              </a:ext>
            </a:extLst>
          </p:cNvPr>
          <p:cNvSpPr txBox="1"/>
          <p:nvPr/>
        </p:nvSpPr>
        <p:spPr>
          <a:xfrm>
            <a:off x="782902" y="2813121"/>
            <a:ext cx="3103297" cy="2923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KozGoPr6N-Heavy"/>
              </a:rPr>
              <a:t>お申し込みはこちらから</a:t>
            </a:r>
            <a:endParaRPr lang="en-US" b="1" i="1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KozGoPr6N-Heavy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02B7909-0CBA-02A6-39DD-4BF2A36626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0462" y="2123173"/>
            <a:ext cx="1670526" cy="167228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7FDA141-23E2-880A-271F-A09B48BB7A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012" y="6041633"/>
            <a:ext cx="7200900" cy="397808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881F655-4D1E-0F5C-2BED-35DC5D571E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4008" y="1969341"/>
            <a:ext cx="1886892" cy="1802559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22CC886-F864-1CAC-66D5-CE08EB866FE4}"/>
              </a:ext>
            </a:extLst>
          </p:cNvPr>
          <p:cNvSpPr/>
          <p:nvPr/>
        </p:nvSpPr>
        <p:spPr>
          <a:xfrm>
            <a:off x="1184799" y="7787801"/>
            <a:ext cx="6016101" cy="460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角丸四角形 14">
            <a:extLst>
              <a:ext uri="{FF2B5EF4-FFF2-40B4-BE49-F238E27FC236}">
                <a16:creationId xmlns:a16="http://schemas.microsoft.com/office/drawing/2014/main" id="{2C1F0E67-E44D-340F-007D-FDB6C307C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091" y="7865875"/>
            <a:ext cx="3245316" cy="61242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ja-JP" altLang="en-US" sz="11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□　会場参加　　　□　</a:t>
            </a:r>
            <a:r>
              <a:rPr lang="en-US" altLang="ja-JP" sz="11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ZOOM</a:t>
            </a:r>
            <a:r>
              <a:rPr lang="ja-JP" altLang="en-US" sz="11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視聴</a:t>
            </a:r>
            <a:endParaRPr lang="ja-JP" sz="11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16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9359</TotalTime>
  <Words>507</Words>
  <Application>Microsoft Office PowerPoint</Application>
  <PresentationFormat>ユーザー設定</PresentationFormat>
  <Paragraphs>70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HG丸ｺﾞｼｯｸM-PRO</vt:lpstr>
      <vt:lpstr>游ゴシック</vt:lpstr>
      <vt:lpstr>游ゴシック</vt:lpstr>
      <vt:lpstr>游ゴシック Light</vt:lpstr>
      <vt:lpstr>Arial</vt:lpstr>
      <vt:lpstr>Century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変更用２</dc:title>
  <dc:creator>user</dc:creator>
  <cp:lastModifiedBy>S02</cp:lastModifiedBy>
  <cp:revision>43</cp:revision>
  <cp:lastPrinted>2024-05-09T06:40:39Z</cp:lastPrinted>
  <dcterms:created xsi:type="dcterms:W3CDTF">2020-03-24T08:40:55Z</dcterms:created>
  <dcterms:modified xsi:type="dcterms:W3CDTF">2024-05-09T06:41:44Z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2019-09-05T00:00:00Z</vt:filetime>
  </property>
  <property fmtid="{D5CDD505-2E9C-101B-9397-08002B2CF9AE}" pid="3" name="Creator">
    <vt:lpwstr>Adobe Illustrator CC 23.0 (Macintosh)</vt:lpwstr>
  </property>
  <property fmtid="{D5CDD505-2E9C-101B-9397-08002B2CF9AE}" pid="4" name="LastSaved">
    <vt:filetime>2020-03-24T00:00:00Z</vt:filetime>
  </property>
</Properties>
</file>